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4794-D466-458E-953F-C11C8AA273F7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6CCB-9745-413E-B31A-D951A80E9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4794-D466-458E-953F-C11C8AA273F7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6CCB-9745-413E-B31A-D951A80E9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4794-D466-458E-953F-C11C8AA273F7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6CCB-9745-413E-B31A-D951A80E9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4794-D466-458E-953F-C11C8AA273F7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6CCB-9745-413E-B31A-D951A80E9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4794-D466-458E-953F-C11C8AA273F7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6CCB-9745-413E-B31A-D951A80E9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4794-D466-458E-953F-C11C8AA273F7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6CCB-9745-413E-B31A-D951A80E9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4794-D466-458E-953F-C11C8AA273F7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6CCB-9745-413E-B31A-D951A80E9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4794-D466-458E-953F-C11C8AA273F7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6CCB-9745-413E-B31A-D951A80E9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4794-D466-458E-953F-C11C8AA273F7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6CCB-9745-413E-B31A-D951A80E9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4794-D466-458E-953F-C11C8AA273F7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6CCB-9745-413E-B31A-D951A80E9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4794-D466-458E-953F-C11C8AA273F7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6CCB-9745-413E-B31A-D951A80E9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B4794-D466-458E-953F-C11C8AA273F7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B6CCB-9745-413E-B31A-D951A80E9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9643" t="18571" r="23214" b="17857"/>
          <a:stretch>
            <a:fillRect/>
          </a:stretch>
        </p:blipFill>
        <p:spPr bwMode="auto">
          <a:xfrm>
            <a:off x="-32" y="0"/>
            <a:ext cx="91440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65374594-A200-E6AA-6228-288CAC65634B}"/>
              </a:ext>
            </a:extLst>
          </p:cNvPr>
          <p:cNvSpPr txBox="1">
            <a:spLocks/>
          </p:cNvSpPr>
          <p:nvPr/>
        </p:nvSpPr>
        <p:spPr>
          <a:xfrm>
            <a:off x="3286084" y="1142984"/>
            <a:ext cx="5857916" cy="20097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FINANCIAL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MARKETS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8" name="Picture 7" descr="bearish-stock-market-h7j5141cg4jjmdw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11985" y="5715016"/>
            <a:ext cx="2032015" cy="114300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 l="34375" t="18571" r="51786" b="17857"/>
          <a:stretch>
            <a:fillRect/>
          </a:stretch>
        </p:blipFill>
        <p:spPr bwMode="auto">
          <a:xfrm>
            <a:off x="-32" y="-24"/>
            <a:ext cx="221457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-24"/>
            <a:ext cx="6858016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 Difference between capital market and money market:-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330" y="1643050"/>
            <a:ext cx="6572264" cy="4500594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main differences between capital market and money market are as follows-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34375" t="18571" r="51786" b="17857"/>
          <a:stretch>
            <a:fillRect/>
          </a:stretch>
        </p:blipFill>
        <p:spPr bwMode="auto">
          <a:xfrm>
            <a:off x="-32" y="-24"/>
            <a:ext cx="250033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bearish-stock-market-h7j5141cg4jjmdw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11985" y="5715016"/>
            <a:ext cx="2032015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D98281E6-E360-B328-644A-C95B46D02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161056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878">
                  <a:extLst>
                    <a:ext uri="{9D8B030D-6E8A-4147-A177-3AD203B41FA5}">
                      <a16:colId xmlns:a16="http://schemas.microsoft.com/office/drawing/2014/main" xmlns="" val="1130659940"/>
                    </a:ext>
                  </a:extLst>
                </a:gridCol>
                <a:gridCol w="3470905">
                  <a:extLst>
                    <a:ext uri="{9D8B030D-6E8A-4147-A177-3AD203B41FA5}">
                      <a16:colId xmlns:a16="http://schemas.microsoft.com/office/drawing/2014/main" xmlns="" val="4132796467"/>
                    </a:ext>
                  </a:extLst>
                </a:gridCol>
                <a:gridCol w="3640217">
                  <a:extLst>
                    <a:ext uri="{9D8B030D-6E8A-4147-A177-3AD203B41FA5}">
                      <a16:colId xmlns:a16="http://schemas.microsoft.com/office/drawing/2014/main" xmlns="" val="1884389085"/>
                    </a:ext>
                  </a:extLst>
                </a:gridCol>
              </a:tblGrid>
              <a:tr h="8728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BASIS OF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CAPITAL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MONEY MARKET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3907314"/>
                  </a:ext>
                </a:extLst>
              </a:tr>
              <a:tr h="1620982"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 of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The capital market provides money and capital for long term investment.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The money market provides money and capital for short term investment.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2019064"/>
                  </a:ext>
                </a:extLst>
              </a:tr>
              <a:tr h="1995054">
                <a:tc>
                  <a:txBody>
                    <a:bodyPr/>
                    <a:lstStyle/>
                    <a:p>
                      <a:pPr algn="just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Nature of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The finance provided by capital market may be used both for fixed capital and working capital.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The finance provided by money market is used, usually for working capital requirements.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8353901"/>
                  </a:ext>
                </a:extLst>
              </a:tr>
              <a:tr h="2369129">
                <a:tc>
                  <a:txBody>
                    <a:bodyPr/>
                    <a:lstStyle/>
                    <a:p>
                      <a:pPr algn="just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The main component of capital market is stock exchange which deals in share and debentures.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The main components of money market includes call money market, Bill market, acceptance houses and Collateral loan market.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110156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AC19C888-B938-8F30-4DDA-791F0F1C5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2439566"/>
              </p:ext>
            </p:extLst>
          </p:nvPr>
        </p:nvGraphicFramePr>
        <p:xfrm>
          <a:off x="0" y="71414"/>
          <a:ext cx="9144000" cy="678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339448769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77562028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983719908"/>
                    </a:ext>
                  </a:extLst>
                </a:gridCol>
              </a:tblGrid>
              <a:tr h="4834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BASIS OF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CAPITAL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MONEY MARKET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4846123"/>
                  </a:ext>
                </a:extLst>
              </a:tr>
              <a:tr h="1260627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Middleman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market acts as a middleman between the investor and the entrepreneur.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 market acts as a link between depositor and the borrower.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5192862"/>
                  </a:ext>
                </a:extLst>
              </a:tr>
              <a:tr h="96971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Underwriting of share is one of the main activities of capital market.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of the main activities of money market is sell and purchase of bills.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4860063"/>
                  </a:ext>
                </a:extLst>
              </a:tr>
              <a:tr h="2133369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Specialisation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It's constituents are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specialised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raising funds from public and invest these funds in security is with the motive to earn profits for their customers.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constituents of money market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specialised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lending funds of financial and non financial institution to each other with the motive to earn interest in come for their customers.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482135"/>
                  </a:ext>
                </a:extLst>
              </a:tr>
              <a:tr h="1260627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main function of capital market is mobilization of resources into productive channels.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main function of money market is lending and borrowings of funds.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3802707"/>
                  </a:ext>
                </a:extLst>
              </a:tr>
              <a:tr h="678799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Degree of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degree of risk involved is very high.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degree of risk involved is very low.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850364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299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... Difference between capital market and money market:-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... Difference between capital market and money market:-</dc:title>
  <dc:creator>dell</dc:creator>
  <cp:lastModifiedBy>dell</cp:lastModifiedBy>
  <cp:revision>2</cp:revision>
  <dcterms:created xsi:type="dcterms:W3CDTF">2022-12-08T00:08:03Z</dcterms:created>
  <dcterms:modified xsi:type="dcterms:W3CDTF">2022-12-08T00:13:20Z</dcterms:modified>
</cp:coreProperties>
</file>